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4" r:id="rId9"/>
    <p:sldId id="269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5" r:id="rId19"/>
    <p:sldId id="274" r:id="rId20"/>
    <p:sldId id="290" r:id="rId21"/>
    <p:sldId id="291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3" r:id="rId37"/>
    <p:sldId id="292" r:id="rId38"/>
    <p:sldId id="26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7"/>
    <p:restoredTop sz="94590"/>
  </p:normalViewPr>
  <p:slideViewPr>
    <p:cSldViewPr snapToGrid="0" snapToObjects="1">
      <p:cViewPr varScale="1">
        <p:scale>
          <a:sx n="74" d="100"/>
          <a:sy n="74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9B519-816C-4D19-885D-04AC561E7F8C}" type="datetimeFigureOut">
              <a:rPr lang="en-GB" smtClean="0"/>
              <a:t>18/03/2017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88102-3A2B-44C3-8F73-C937D850F1D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31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88102-3A2B-44C3-8F73-C937D850F1D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6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6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0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8654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54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10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45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73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1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06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8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7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7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7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7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6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oolkit" TargetMode="External"/><Relationship Id="rId3" Type="http://schemas.openxmlformats.org/officeDocument/2006/relationships/hyperlink" Target="https://en.wikipedia.org/wiki/Software_framewor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hyperlink" Target="https://sourcemaking.com/design_patterns/builder/java/2" TargetMode="External"/><Relationship Id="rId12" Type="http://schemas.openxmlformats.org/officeDocument/2006/relationships/hyperlink" Target="https://www.tutorialspoint.com/design_pattern/adapter_pattern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urcemaking.com/design_patterns" TargetMode="External"/><Relationship Id="rId3" Type="http://schemas.openxmlformats.org/officeDocument/2006/relationships/hyperlink" Target="https://www.genbetadev.com/metodologias-de-programacion/patrones-de-diseno-que-son-y-por-que-debes-usarlos" TargetMode="External"/><Relationship Id="rId4" Type="http://schemas.openxmlformats.org/officeDocument/2006/relationships/hyperlink" Target="https://msdn.microsoft.com/es-es/library/bb972240.aspx" TargetMode="External"/><Relationship Id="rId5" Type="http://schemas.openxmlformats.org/officeDocument/2006/relationships/hyperlink" Target="https://www.fdi.ucm.es/profesor/jpavon/poo/2.14PDOO.pdf" TargetMode="External"/><Relationship Id="rId6" Type="http://schemas.openxmlformats.org/officeDocument/2006/relationships/hyperlink" Target="http://c2.com/doc/oopsla87.html" TargetMode="External"/><Relationship Id="rId7" Type="http://schemas.openxmlformats.org/officeDocument/2006/relationships/hyperlink" Target="http://www.buyya.com/254/Patterns/" TargetMode="External"/><Relationship Id="rId8" Type="http://schemas.openxmlformats.org/officeDocument/2006/relationships/hyperlink" Target="https://en.wikipedia.org/wiki/Software_design_pattern" TargetMode="External"/><Relationship Id="rId9" Type="http://schemas.openxmlformats.org/officeDocument/2006/relationships/hyperlink" Target="http://www.oodesign.com/" TargetMode="External"/><Relationship Id="rId10" Type="http://schemas.openxmlformats.org/officeDocument/2006/relationships/hyperlink" Target="https://dzone.com/articles/design-patterns-abstract-factory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45899" y="525074"/>
            <a:ext cx="9144000" cy="1641490"/>
          </a:xfrm>
        </p:spPr>
        <p:txBody>
          <a:bodyPr/>
          <a:lstStyle/>
          <a:p>
            <a:r>
              <a:rPr lang="es-ES_tradnl" dirty="0"/>
              <a:t>Software design pattern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/>
              <a:t>Tarun Mohandas Daryanani</a:t>
            </a:r>
          </a:p>
          <a:p>
            <a:r>
              <a:rPr lang="es-ES_tradnl" dirty="0"/>
              <a:t>Abián Torres Torres</a:t>
            </a:r>
          </a:p>
        </p:txBody>
      </p:sp>
    </p:spTree>
    <p:extLst>
      <p:ext uri="{BB962C8B-B14F-4D97-AF65-F5344CB8AC3E}">
        <p14:creationId xmlns:p14="http://schemas.microsoft.com/office/powerpoint/2010/main" val="197154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Singleton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992"/>
            <a:ext cx="9610344" cy="4351338"/>
          </a:xfrm>
        </p:spPr>
        <p:txBody>
          <a:bodyPr/>
          <a:lstStyle/>
          <a:p>
            <a:r>
              <a:rPr lang="en-US" b="1" dirty="0"/>
              <a:t>Motivation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Sometimes it's important to have only one instance for a class. For example, in a system there should be only one window </a:t>
            </a:r>
            <a:r>
              <a:rPr lang="en-US" dirty="0" smtClean="0"/>
              <a:t>manager</a:t>
            </a:r>
          </a:p>
          <a:p>
            <a:pPr marL="457200" lvl="1" indent="0">
              <a:buNone/>
            </a:pPr>
            <a:r>
              <a:rPr lang="en-US" dirty="0" smtClean="0"/>
              <a:t>(or </a:t>
            </a:r>
            <a:r>
              <a:rPr lang="en-US" dirty="0"/>
              <a:t>only a file system or only a print spooler). Usually singletons are used for centralized management of internal or external resources and they provide a global point of access to themselves.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2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715182"/>
            <a:ext cx="5308935" cy="4351338"/>
          </a:xfrm>
        </p:spPr>
        <p:txBody>
          <a:bodyPr/>
          <a:lstStyle/>
          <a:p>
            <a:r>
              <a:rPr lang="en-GB" b="1" dirty="0" smtClean="0"/>
              <a:t>Applicability</a:t>
            </a:r>
            <a:r>
              <a:rPr lang="en-GB" dirty="0" smtClean="0"/>
              <a:t>: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According </a:t>
            </a:r>
            <a:r>
              <a:rPr lang="en-GB" dirty="0"/>
              <a:t>to the definition the singleton pattern should be used when there must be exactly one instance of a class, and when it must be accessible to clients from a global access point</a:t>
            </a:r>
            <a:r>
              <a:rPr lang="en-GB" dirty="0" smtClean="0"/>
              <a:t>.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38200" y="4096750"/>
            <a:ext cx="5665846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GB" sz="2800" b="1" dirty="0" smtClean="0"/>
              <a:t>Examples</a:t>
            </a:r>
            <a:r>
              <a:rPr lang="en-GB" sz="2800" dirty="0" smtClean="0"/>
              <a:t>:</a:t>
            </a:r>
            <a:endParaRPr lang="en-GB" dirty="0"/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Accessing </a:t>
            </a:r>
            <a:r>
              <a:rPr lang="en-GB" sz="2400" dirty="0"/>
              <a:t>resources in shared mode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400" dirty="0" smtClean="0"/>
              <a:t>Configuration </a:t>
            </a:r>
            <a:r>
              <a:rPr lang="en-GB" sz="2400" dirty="0"/>
              <a:t>Classes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66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4549280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marL="457200" lvl="1" indent="0">
              <a:buNone/>
            </a:pPr>
            <a:r>
              <a:rPr lang="en-GB" dirty="0"/>
              <a:t>The implementation involves a static member in the "Singleton" class, a private constructor and a static public method that returns a reference to the static member.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Singleton</a:t>
            </a:r>
          </a:p>
        </p:txBody>
      </p:sp>
      <p:pic>
        <p:nvPicPr>
          <p:cNvPr id="1026" name="Picture 2" descr="Singleton Implementation - UML Class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582" y="1825625"/>
            <a:ext cx="4353218" cy="328983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7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11072000" cy="4351338"/>
          </a:xfrm>
        </p:spPr>
        <p:txBody>
          <a:bodyPr/>
          <a:lstStyle/>
          <a:p>
            <a:r>
              <a:rPr lang="en-GB" b="1" dirty="0"/>
              <a:t>Motivation</a:t>
            </a:r>
          </a:p>
          <a:p>
            <a:pPr lvl="1"/>
            <a:r>
              <a:rPr lang="en-GB" dirty="0"/>
              <a:t>Programmers all over the world are trying to avoid the idea of adding code to existing classes in order to make them support encapsulating more general information</a:t>
            </a:r>
            <a:r>
              <a:rPr lang="en-GB" dirty="0" smtClean="0"/>
              <a:t>.</a:t>
            </a:r>
            <a:endParaRPr lang="en-GB" dirty="0"/>
          </a:p>
          <a:p>
            <a:pPr lvl="1"/>
            <a:r>
              <a:rPr lang="en-GB" dirty="0"/>
              <a:t>Example for Window.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3077633"/>
            <a:ext cx="6324600" cy="35560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51335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Applicability</a:t>
            </a:r>
          </a:p>
          <a:p>
            <a:pPr lvl="1"/>
            <a:r>
              <a:rPr lang="en-GB" dirty="0"/>
              <a:t>the system is or should be configured to work with multiple families of products.</a:t>
            </a:r>
          </a:p>
          <a:p>
            <a:pPr lvl="1"/>
            <a:r>
              <a:rPr lang="en-GB" dirty="0"/>
              <a:t>a family of products is designed to work only all together.</a:t>
            </a:r>
          </a:p>
          <a:p>
            <a:endParaRPr lang="en-GB" dirty="0"/>
          </a:p>
          <a:p>
            <a:r>
              <a:rPr lang="en-GB" b="1" dirty="0" smtClean="0"/>
              <a:t>Examples</a:t>
            </a:r>
            <a:endParaRPr lang="en-GB" b="1" dirty="0"/>
          </a:p>
          <a:p>
            <a:pPr lvl="1"/>
            <a:r>
              <a:rPr lang="en-GB" dirty="0"/>
              <a:t>Phone Number Example</a:t>
            </a:r>
          </a:p>
          <a:p>
            <a:pPr lvl="1"/>
            <a:r>
              <a:rPr lang="en-GB" dirty="0"/>
              <a:t>Pizza Factory Example</a:t>
            </a:r>
          </a:p>
          <a:p>
            <a:pPr lvl="1"/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</p:spTree>
    <p:extLst>
      <p:ext uri="{BB962C8B-B14F-4D97-AF65-F5344CB8AC3E}">
        <p14:creationId xmlns:p14="http://schemas.microsoft.com/office/powerpoint/2010/main" val="392543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100308" cy="4351338"/>
          </a:xfrm>
        </p:spPr>
        <p:txBody>
          <a:bodyPr/>
          <a:lstStyle/>
          <a:p>
            <a:r>
              <a:rPr lang="en-GB" b="1" dirty="0"/>
              <a:t>Implementation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Abstract</a:t>
            </a:r>
            <a:r>
              <a:rPr lang="es-ES" b="1" i="1" dirty="0"/>
              <a:t> </a:t>
            </a:r>
            <a:r>
              <a:rPr lang="en-GB" b="1" i="1" dirty="0"/>
              <a:t>Factory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116" y="2353734"/>
            <a:ext cx="8230951" cy="417934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1882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11461466" cy="4351338"/>
          </a:xfrm>
        </p:spPr>
        <p:txBody>
          <a:bodyPr/>
          <a:lstStyle/>
          <a:p>
            <a:r>
              <a:rPr lang="en-GB" dirty="0"/>
              <a:t>Motivation</a:t>
            </a:r>
          </a:p>
          <a:p>
            <a:pPr lvl="1"/>
            <a:r>
              <a:rPr lang="en-GB" dirty="0"/>
              <a:t>It defines an interface for creating an object, but leaves the choice of its type </a:t>
            </a:r>
            <a:r>
              <a:rPr lang="en-GB" dirty="0" smtClean="0"/>
              <a:t>to the </a:t>
            </a:r>
            <a:r>
              <a:rPr lang="en-GB" dirty="0"/>
              <a:t>subclasses, creation being deferred at run-time. Also known as Virtual Constructor. It works in the same way as libraries.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64" y="3425952"/>
            <a:ext cx="6782140" cy="328574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51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233800" cy="4351338"/>
          </a:xfrm>
        </p:spPr>
        <p:txBody>
          <a:bodyPr/>
          <a:lstStyle/>
          <a:p>
            <a:r>
              <a:rPr lang="en-GB" dirty="0"/>
              <a:t>Applicability</a:t>
            </a:r>
          </a:p>
          <a:p>
            <a:pPr lvl="1"/>
            <a:r>
              <a:rPr lang="en-GB" dirty="0"/>
              <a:t>When a class doesn't know what sub-classes will be required to create</a:t>
            </a:r>
          </a:p>
          <a:p>
            <a:pPr lvl="1"/>
            <a:r>
              <a:rPr lang="en-GB" dirty="0"/>
              <a:t>When a class wants that its sub-classes specify the objects to be created.</a:t>
            </a:r>
          </a:p>
          <a:p>
            <a:pPr lvl="1"/>
            <a:r>
              <a:rPr lang="en-GB" dirty="0"/>
              <a:t>When the parent classes choose the creation of objects to its sub-classes.</a:t>
            </a:r>
          </a:p>
          <a:p>
            <a:pPr lvl="1"/>
            <a:endParaRPr lang="en-GB" dirty="0"/>
          </a:p>
          <a:p>
            <a:r>
              <a:rPr lang="en-GB" dirty="0"/>
              <a:t>Factories, specifically factory methods, are common in </a:t>
            </a:r>
            <a:r>
              <a:rPr lang="en-GB" dirty="0">
                <a:hlinkClick r:id="rId2" tooltip="Toolkit"/>
              </a:rPr>
              <a:t>toolkits</a:t>
            </a:r>
            <a:r>
              <a:rPr lang="en-GB" dirty="0"/>
              <a:t> and </a:t>
            </a:r>
            <a:r>
              <a:rPr lang="en-GB" dirty="0">
                <a:hlinkClick r:id="rId3" tooltip="Software framework"/>
              </a:rPr>
              <a:t>frameworks</a:t>
            </a:r>
            <a:r>
              <a:rPr lang="en-GB" dirty="0"/>
              <a:t>, where library code needs to create objects of types that may be </a:t>
            </a:r>
            <a:r>
              <a:rPr lang="en-GB" dirty="0" err="1" smtClean="0"/>
              <a:t>subclassed</a:t>
            </a:r>
            <a:r>
              <a:rPr lang="en-GB" dirty="0" smtClean="0"/>
              <a:t> </a:t>
            </a:r>
            <a:r>
              <a:rPr lang="en-GB" dirty="0"/>
              <a:t>by applications using the framework.		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</p:spTree>
    <p:extLst>
      <p:ext uri="{BB962C8B-B14F-4D97-AF65-F5344CB8AC3E}">
        <p14:creationId xmlns:p14="http://schemas.microsoft.com/office/powerpoint/2010/main" val="35394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3072172" cy="478765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b="1" i="1" dirty="0"/>
              <a:t>Creational</a:t>
            </a:r>
            <a:r>
              <a:rPr lang="es-ES" b="1" i="1" dirty="0"/>
              <a:t> </a:t>
            </a:r>
            <a:r>
              <a:rPr lang="en-GB" b="1" i="1" dirty="0"/>
              <a:t>patterns</a:t>
            </a:r>
            <a:r>
              <a:rPr lang="es-ES" b="1" i="1" dirty="0"/>
              <a:t>: </a:t>
            </a:r>
            <a:r>
              <a:rPr lang="en-GB" b="1" i="1" dirty="0"/>
              <a:t>Factory Method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34" y="2439327"/>
            <a:ext cx="7670800" cy="41275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1351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9049" y="1647875"/>
            <a:ext cx="5829440" cy="4351338"/>
          </a:xfrm>
        </p:spPr>
        <p:txBody>
          <a:bodyPr/>
          <a:lstStyle/>
          <a:p>
            <a:r>
              <a:rPr lang="en-GB" dirty="0"/>
              <a:t>Differences between Factory Method and Builder</a:t>
            </a:r>
          </a:p>
          <a:p>
            <a:pPr lvl="1"/>
            <a:r>
              <a:rPr lang="en-GB" dirty="0"/>
              <a:t>Builder pattern makes the object step by step and finally returns the result object.</a:t>
            </a:r>
          </a:p>
          <a:p>
            <a:pPr lvl="1"/>
            <a:r>
              <a:rPr lang="en-GB" dirty="0"/>
              <a:t>Factory </a:t>
            </a:r>
            <a:r>
              <a:rPr lang="en-GB" dirty="0" smtClean="0"/>
              <a:t>Method </a:t>
            </a:r>
            <a:r>
              <a:rPr lang="en-GB" dirty="0"/>
              <a:t>directly makes </a:t>
            </a:r>
          </a:p>
          <a:p>
            <a:pPr marL="457200" lvl="1" indent="0">
              <a:buNone/>
            </a:pPr>
            <a:r>
              <a:rPr lang="en-GB" dirty="0" smtClean="0"/>
              <a:t>    all </a:t>
            </a:r>
            <a:r>
              <a:rPr lang="en-GB" dirty="0"/>
              <a:t>the operations and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en-GB" dirty="0"/>
              <a:t>automatically returns the </a:t>
            </a:r>
            <a:endParaRPr lang="en-GB" dirty="0" smtClean="0"/>
          </a:p>
          <a:p>
            <a:pPr marL="457200" lvl="1" indent="0">
              <a:buNone/>
            </a:pPr>
            <a:r>
              <a:rPr lang="en-GB" dirty="0"/>
              <a:t> </a:t>
            </a:r>
            <a:r>
              <a:rPr lang="en-GB" dirty="0" smtClean="0"/>
              <a:t>   final object.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39555"/>
            <a:ext cx="10515600" cy="1325563"/>
          </a:xfrm>
        </p:spPr>
        <p:txBody>
          <a:bodyPr/>
          <a:lstStyle/>
          <a:p>
            <a:r>
              <a:rPr lang="es-ES" b="1" i="1" dirty="0" err="1"/>
              <a:t>Creational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Builder</a:t>
            </a:r>
            <a:endParaRPr lang="es-ES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9" y="2973438"/>
            <a:ext cx="6151374" cy="3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52760" y="9117"/>
            <a:ext cx="8534400" cy="1507067"/>
          </a:xfrm>
        </p:spPr>
        <p:txBody>
          <a:bodyPr/>
          <a:lstStyle/>
          <a:p>
            <a:r>
              <a:rPr lang="es-ES_tradnl" b="1" i="1" dirty="0"/>
              <a:t>Content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699737" y="995322"/>
            <a:ext cx="108881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Introduction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/>
              <a:t>Objetives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Categories</a:t>
            </a:r>
            <a:endParaRPr lang="es-ES_tradnl" sz="2800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/>
              <a:t>Pattern</a:t>
            </a:r>
            <a:r>
              <a:rPr lang="es-ES_tradnl" sz="2800" dirty="0"/>
              <a:t> </a:t>
            </a:r>
            <a:r>
              <a:rPr lang="es-ES_tradnl" sz="2800" dirty="0" err="1" smtClean="0"/>
              <a:t>Templates</a:t>
            </a:r>
            <a:endParaRPr lang="es-ES_tradnl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 smtClean="0"/>
              <a:t>Creational</a:t>
            </a:r>
            <a:r>
              <a:rPr lang="es-ES_tradnl" sz="2800" b="1" dirty="0" smtClean="0"/>
              <a:t> </a:t>
            </a:r>
            <a:r>
              <a:rPr lang="es-ES_tradnl" sz="2800" b="1" dirty="0" err="1"/>
              <a:t>Patterns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Structure</a:t>
            </a:r>
            <a:r>
              <a:rPr lang="es-ES_tradnl" sz="2800" b="1" dirty="0"/>
              <a:t> </a:t>
            </a:r>
            <a:r>
              <a:rPr lang="es-ES_tradnl" sz="2800" b="1" dirty="0" err="1"/>
              <a:t>Patterns</a:t>
            </a:r>
            <a:endParaRPr lang="es-ES_tradnl" sz="2800" b="1" dirty="0"/>
          </a:p>
          <a:p>
            <a:pPr marL="742950" lvl="1" indent="-285750">
              <a:buFont typeface="Arial" charset="0"/>
              <a:buChar char="•"/>
            </a:pPr>
            <a:r>
              <a:rPr lang="es-ES_tradnl" sz="2800" dirty="0" err="1" smtClean="0"/>
              <a:t>Examples</a:t>
            </a:r>
            <a:endParaRPr lang="es-ES_tradnl" sz="2800" dirty="0"/>
          </a:p>
          <a:p>
            <a:pPr marL="285750" indent="-285750">
              <a:buFont typeface="Arial" charset="0"/>
              <a:buChar char="•"/>
            </a:pPr>
            <a:r>
              <a:rPr lang="es-ES_tradnl" sz="2800" b="1" dirty="0" err="1"/>
              <a:t>Behavoir</a:t>
            </a:r>
            <a:r>
              <a:rPr lang="es-ES_tradnl" sz="2800" b="1" dirty="0"/>
              <a:t> </a:t>
            </a:r>
            <a:r>
              <a:rPr lang="es-ES_tradnl" sz="2800" b="1" dirty="0" err="1" smtClean="0"/>
              <a:t>Patterns</a:t>
            </a:r>
            <a:endParaRPr lang="es-ES_tradnl" sz="2800" b="1" dirty="0"/>
          </a:p>
        </p:txBody>
      </p:sp>
    </p:spTree>
    <p:extLst>
      <p:ext uri="{BB962C8B-B14F-4D97-AF65-F5344CB8AC3E}">
        <p14:creationId xmlns:p14="http://schemas.microsoft.com/office/powerpoint/2010/main" val="7468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Creational</a:t>
            </a:r>
            <a:r>
              <a:rPr lang="es-ES" b="1" i="1" dirty="0" smtClean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Prototype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420408"/>
            <a:ext cx="7112000" cy="3891492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6486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i="1" dirty="0" err="1" smtClean="0"/>
              <a:t>Creational</a:t>
            </a:r>
            <a:r>
              <a:rPr lang="es-ES" b="1" i="1" dirty="0" smtClean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Object</a:t>
            </a:r>
            <a:r>
              <a:rPr lang="es-ES" b="1" i="1" dirty="0" smtClean="0"/>
              <a:t> Pool</a:t>
            </a:r>
            <a:endParaRPr lang="en-GB" b="1" i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85" y="2660989"/>
            <a:ext cx="6788030" cy="316369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1285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86443"/>
            <a:ext cx="3297255" cy="4068738"/>
          </a:xfrm>
        </p:spPr>
        <p:txBody>
          <a:bodyPr>
            <a:noAutofit/>
          </a:bodyPr>
          <a:lstStyle/>
          <a:p>
            <a:pPr lvl="1"/>
            <a:r>
              <a:rPr lang="en-GB" sz="3600" b="1" u="sng" dirty="0"/>
              <a:t>Adapter</a:t>
            </a:r>
          </a:p>
          <a:p>
            <a:pPr lvl="1"/>
            <a:r>
              <a:rPr lang="en-GB" sz="3600" b="1" u="sng" dirty="0"/>
              <a:t>Bridge</a:t>
            </a:r>
          </a:p>
          <a:p>
            <a:pPr lvl="1"/>
            <a:r>
              <a:rPr lang="en-GB" sz="3600" dirty="0"/>
              <a:t>Composite</a:t>
            </a:r>
          </a:p>
          <a:p>
            <a:pPr lvl="1"/>
            <a:r>
              <a:rPr lang="en-GB" sz="3600" b="1" u="sng" dirty="0"/>
              <a:t>Decorator</a:t>
            </a:r>
          </a:p>
          <a:p>
            <a:pPr lvl="1"/>
            <a:r>
              <a:rPr lang="en-GB" sz="3600" dirty="0"/>
              <a:t>Flyweight</a:t>
            </a:r>
          </a:p>
          <a:p>
            <a:pPr lvl="1"/>
            <a:r>
              <a:rPr lang="en-GB" sz="3600" dirty="0"/>
              <a:t>Memento</a:t>
            </a:r>
          </a:p>
          <a:p>
            <a:pPr lvl="1"/>
            <a:r>
              <a:rPr lang="en-GB" sz="3600" dirty="0"/>
              <a:t>Proxy</a:t>
            </a:r>
          </a:p>
          <a:p>
            <a:pPr lvl="1"/>
            <a:endParaRPr lang="en-GB" sz="36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r>
              <a:rPr lang="en-GB" b="1" i="1" dirty="0"/>
              <a:t>(GOF)</a:t>
            </a:r>
            <a:endParaRPr lang="es-ES" b="1" i="1" dirty="0"/>
          </a:p>
        </p:txBody>
      </p:sp>
      <p:sp>
        <p:nvSpPr>
          <p:cNvPr id="5" name="Rectángulo 4"/>
          <p:cNvSpPr/>
          <p:nvPr/>
        </p:nvSpPr>
        <p:spPr>
          <a:xfrm>
            <a:off x="5257800" y="168182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>
                <a:latin typeface="Arial" charset="0"/>
              </a:rPr>
              <a:t>“In</a:t>
            </a:r>
            <a:r>
              <a:rPr lang="es-ES_tradnl" sz="2400" b="1" dirty="0">
                <a:latin typeface="Arial" charset="0"/>
              </a:rPr>
              <a:t> software engineering, </a:t>
            </a:r>
            <a:r>
              <a:rPr lang="es-ES_tradnl" sz="2400" b="1" dirty="0" err="1">
                <a:latin typeface="Arial" charset="0"/>
              </a:rPr>
              <a:t>structural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 are design patterns </a:t>
            </a:r>
            <a:r>
              <a:rPr lang="es-ES_tradnl" sz="2400" b="1" dirty="0" err="1">
                <a:latin typeface="Arial" charset="0"/>
              </a:rPr>
              <a:t>that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ease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identifying</a:t>
            </a:r>
            <a:r>
              <a:rPr lang="es-ES_tradnl" sz="2400" b="1" dirty="0">
                <a:latin typeface="Arial" charset="0"/>
              </a:rPr>
              <a:t> a simple </a:t>
            </a:r>
            <a:r>
              <a:rPr lang="es-ES_tradnl" sz="2400" b="1" dirty="0" err="1">
                <a:latin typeface="Arial" charset="0"/>
              </a:rPr>
              <a:t>way</a:t>
            </a:r>
            <a:r>
              <a:rPr lang="es-ES_tradnl" sz="2400" b="1" dirty="0">
                <a:latin typeface="Arial" charset="0"/>
              </a:rPr>
              <a:t> to </a:t>
            </a:r>
            <a:r>
              <a:rPr lang="es-ES_tradnl" sz="2400" b="1" dirty="0" err="1">
                <a:latin typeface="Arial" charset="0"/>
              </a:rPr>
              <a:t>realize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relationships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between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entities</a:t>
            </a:r>
            <a:r>
              <a:rPr lang="es-ES_tradnl" sz="2400" b="1" dirty="0" smtClean="0">
                <a:latin typeface="Arial" charset="0"/>
              </a:rPr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20997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199" y="1569232"/>
            <a:ext cx="10894255" cy="4351338"/>
          </a:xfrm>
        </p:spPr>
        <p:txBody>
          <a:bodyPr/>
          <a:lstStyle/>
          <a:p>
            <a:r>
              <a:rPr lang="en-GB" dirty="0"/>
              <a:t>Motivation:</a:t>
            </a:r>
          </a:p>
          <a:p>
            <a:pPr lvl="1"/>
            <a:r>
              <a:rPr lang="en-GB" dirty="0"/>
              <a:t>Adapter pattern works as a bridge between two incompatible interfaces. This type of design pattern comes under structural pattern as this pattern combines the capability of two independent interfaces.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70" y="3104617"/>
            <a:ext cx="6402259" cy="3569513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17195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 the Adapter pattern when you want to use an existing class, and its interface does not match the one you need.</a:t>
            </a:r>
          </a:p>
          <a:p>
            <a:pPr lvl="1"/>
            <a:r>
              <a:rPr lang="en-GB" dirty="0"/>
              <a:t>You want to create a reusable class that cooperates with unrelated or unforeseen classes, that is, classes that don’t necessarily have compatible interfaces.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161231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Implementation</a:t>
            </a:r>
            <a:r>
              <a:rPr lang="en-GB" dirty="0"/>
              <a:t>:</a:t>
            </a:r>
          </a:p>
          <a:p>
            <a:pPr lvl="1"/>
            <a:endParaRPr lang="en-GB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Adapter</a:t>
            </a:r>
            <a:endParaRPr lang="es-ES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57" y="2387600"/>
            <a:ext cx="7687676" cy="4314296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4431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674695" cy="4351338"/>
          </a:xfrm>
        </p:spPr>
        <p:txBody>
          <a:bodyPr/>
          <a:lstStyle/>
          <a:p>
            <a:r>
              <a:rPr lang="en-GB" b="1" dirty="0"/>
              <a:t>Motivation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This pattern involves an interface which acts as a bridge which makes the functionality of concrete classes independent from interface implementer classes. Both types of classes can be altered structurally without affecting each other.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2401094"/>
            <a:ext cx="4064000" cy="16002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6262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32096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332037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Bridge</a:t>
            </a:r>
            <a:endParaRPr lang="en-GB" b="1" i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60" y="2349304"/>
            <a:ext cx="7879080" cy="4187483"/>
          </a:xfrm>
          <a:prstGeom prst="rect">
            <a:avLst/>
          </a:prstGeom>
          <a:effectLst>
            <a:softEdge rad="139700"/>
          </a:effectLst>
        </p:spPr>
      </p:pic>
    </p:spTree>
    <p:extLst>
      <p:ext uri="{BB962C8B-B14F-4D97-AF65-F5344CB8AC3E}">
        <p14:creationId xmlns:p14="http://schemas.microsoft.com/office/powerpoint/2010/main" val="10509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71218"/>
            <a:ext cx="5488063" cy="4351338"/>
          </a:xfrm>
        </p:spPr>
        <p:txBody>
          <a:bodyPr/>
          <a:lstStyle/>
          <a:p>
            <a:r>
              <a:rPr lang="en-GB" dirty="0" smtClean="0"/>
              <a:t>Motivation</a:t>
            </a:r>
          </a:p>
          <a:p>
            <a:pPr lvl="1"/>
            <a:r>
              <a:rPr lang="en-GB" dirty="0" smtClean="0"/>
              <a:t>Decorator pattern allows a user to add new functionality to an existing object without altering its structure. This type of design pattern comes under structural pattern as this pattern acts as a wrapper to existing class.</a:t>
            </a:r>
            <a:endParaRPr lang="en-GB" dirty="0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866" y="1825625"/>
            <a:ext cx="4461933" cy="4691856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7043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2" y="281092"/>
            <a:ext cx="8534400" cy="1507067"/>
          </a:xfrm>
        </p:spPr>
        <p:txBody>
          <a:bodyPr/>
          <a:lstStyle/>
          <a:p>
            <a:r>
              <a:rPr lang="es-ES" b="1" i="1" dirty="0" err="1">
                <a:solidFill>
                  <a:schemeClr val="tx1"/>
                </a:solidFill>
              </a:rPr>
              <a:t>Introduction</a:t>
            </a:r>
            <a:endParaRPr lang="es-ES" b="1" i="1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4212" y="1788159"/>
            <a:ext cx="8534400" cy="3615267"/>
          </a:xfrm>
        </p:spPr>
        <p:txBody>
          <a:bodyPr>
            <a:noAutofit/>
          </a:bodyPr>
          <a:lstStyle/>
          <a:p>
            <a:r>
              <a:rPr lang="es-ES" sz="2800" dirty="0" err="1">
                <a:solidFill>
                  <a:schemeClr val="tx1"/>
                </a:solidFill>
              </a:rPr>
              <a:t>What</a:t>
            </a:r>
            <a:r>
              <a:rPr lang="es-ES" sz="2800" dirty="0">
                <a:solidFill>
                  <a:schemeClr val="tx1"/>
                </a:solidFill>
              </a:rPr>
              <a:t> are software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r>
              <a:rPr lang="es-ES" sz="2800" dirty="0">
                <a:solidFill>
                  <a:schemeClr val="tx1"/>
                </a:solidFill>
              </a:rPr>
              <a:t>?</a:t>
            </a:r>
          </a:p>
          <a:p>
            <a:r>
              <a:rPr lang="es-ES" sz="2800" dirty="0" err="1">
                <a:solidFill>
                  <a:schemeClr val="tx1"/>
                </a:solidFill>
              </a:rPr>
              <a:t>Objectives</a:t>
            </a:r>
            <a:r>
              <a:rPr lang="es-ES" sz="2800" dirty="0">
                <a:solidFill>
                  <a:schemeClr val="tx1"/>
                </a:solidFill>
              </a:rPr>
              <a:t> of </a:t>
            </a:r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Categories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Architecture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Design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patterns</a:t>
            </a:r>
            <a:endParaRPr lang="es-ES" sz="2800" dirty="0">
              <a:solidFill>
                <a:schemeClr val="tx1"/>
              </a:solidFill>
            </a:endParaRPr>
          </a:p>
          <a:p>
            <a:pPr lvl="1"/>
            <a:r>
              <a:rPr lang="es-ES" sz="2800" dirty="0" err="1">
                <a:solidFill>
                  <a:schemeClr val="tx1"/>
                </a:solidFill>
              </a:rPr>
              <a:t>Dialects</a:t>
            </a:r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 err="1">
                <a:solidFill>
                  <a:schemeClr val="tx1"/>
                </a:solidFill>
              </a:rPr>
              <a:t>Pattern</a:t>
            </a:r>
            <a:r>
              <a:rPr lang="es-ES" sz="2800" dirty="0">
                <a:solidFill>
                  <a:schemeClr val="tx1"/>
                </a:solidFill>
              </a:rPr>
              <a:t> </a:t>
            </a:r>
            <a:r>
              <a:rPr lang="es-ES" sz="2800" dirty="0" err="1">
                <a:solidFill>
                  <a:schemeClr val="tx1"/>
                </a:solidFill>
              </a:rPr>
              <a:t>templates</a:t>
            </a:r>
            <a:endParaRPr lang="es-ES" sz="28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336" y="0"/>
            <a:ext cx="5905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12421"/>
            <a:ext cx="10108832" cy="4351338"/>
          </a:xfrm>
        </p:spPr>
        <p:txBody>
          <a:bodyPr/>
          <a:lstStyle/>
          <a:p>
            <a:r>
              <a:rPr lang="en-GB" b="1" dirty="0"/>
              <a:t>Applicability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Used when we have independent classes but need to cooperate. So these classes can change, but they will always be able to communicate and depend on each other.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13223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0" y="1825625"/>
            <a:ext cx="2931495" cy="523679"/>
          </a:xfrm>
        </p:spPr>
        <p:txBody>
          <a:bodyPr/>
          <a:lstStyle/>
          <a:p>
            <a:r>
              <a:rPr lang="en-GB" b="1" dirty="0"/>
              <a:t>Implementation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Decorator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00" y="2349305"/>
            <a:ext cx="8379600" cy="405149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467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Composite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387601"/>
            <a:ext cx="5251450" cy="404283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930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 smtClean="0"/>
              <a:t>Flyweight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866" y="2438400"/>
            <a:ext cx="5295899" cy="408093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13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Memento</a:t>
            </a:r>
            <a:endParaRPr lang="en-GB" b="1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353733"/>
            <a:ext cx="6256867" cy="426720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77383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0001" y="1825625"/>
            <a:ext cx="4585856" cy="4351338"/>
          </a:xfrm>
        </p:spPr>
        <p:txBody>
          <a:bodyPr/>
          <a:lstStyle/>
          <a:p>
            <a:r>
              <a:rPr lang="en-GB" b="1" dirty="0" smtClean="0"/>
              <a:t>Short Description: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Structural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smtClean="0"/>
              <a:t>Proxy</a:t>
            </a:r>
            <a:endParaRPr lang="en-GB" b="1" i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2672821"/>
            <a:ext cx="7112000" cy="33401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8462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00179"/>
            <a:ext cx="9525000" cy="3320094"/>
          </a:xfrm>
        </p:spPr>
        <p:txBody>
          <a:bodyPr>
            <a:noAutofit/>
          </a:bodyPr>
          <a:lstStyle/>
          <a:p>
            <a:pPr lvl="1"/>
            <a:r>
              <a:rPr lang="en-GB" sz="2800" dirty="0" smtClean="0"/>
              <a:t>Chain of Responsibility</a:t>
            </a:r>
          </a:p>
          <a:p>
            <a:pPr lvl="1"/>
            <a:r>
              <a:rPr lang="en-GB" sz="2800" dirty="0" smtClean="0"/>
              <a:t>Command</a:t>
            </a:r>
            <a:endParaRPr lang="en-GB" sz="2800" dirty="0" smtClean="0"/>
          </a:p>
          <a:p>
            <a:pPr lvl="1"/>
            <a:r>
              <a:rPr lang="en-GB" sz="2800" dirty="0" smtClean="0"/>
              <a:t>Interpreter</a:t>
            </a:r>
            <a:endParaRPr lang="en-GB" sz="2800" dirty="0"/>
          </a:p>
          <a:p>
            <a:pPr lvl="1"/>
            <a:r>
              <a:rPr lang="en-GB" sz="2800" dirty="0" smtClean="0"/>
              <a:t>Iterator</a:t>
            </a:r>
            <a:endParaRPr lang="en-GB" sz="2800" dirty="0"/>
          </a:p>
          <a:p>
            <a:pPr lvl="1"/>
            <a:r>
              <a:rPr lang="en-GB" sz="2800" dirty="0" smtClean="0"/>
              <a:t>Mediator</a:t>
            </a:r>
            <a:endParaRPr lang="en-GB" sz="2800" dirty="0"/>
          </a:p>
          <a:p>
            <a:pPr lvl="1"/>
            <a:r>
              <a:rPr lang="en-GB" sz="2800" dirty="0" smtClean="0"/>
              <a:t>Observer</a:t>
            </a:r>
            <a:endParaRPr lang="en-GB" sz="2800" dirty="0"/>
          </a:p>
          <a:p>
            <a:pPr lvl="1"/>
            <a:r>
              <a:rPr lang="en-GB" sz="2800" dirty="0" smtClean="0"/>
              <a:t>State</a:t>
            </a:r>
          </a:p>
          <a:p>
            <a:pPr lvl="1"/>
            <a:r>
              <a:rPr lang="en-GB" sz="2800" dirty="0" smtClean="0"/>
              <a:t>Strategy</a:t>
            </a:r>
          </a:p>
          <a:p>
            <a:pPr lvl="1"/>
            <a:r>
              <a:rPr lang="en-GB" sz="2800" dirty="0" smtClean="0"/>
              <a:t>Template Method</a:t>
            </a:r>
          </a:p>
          <a:p>
            <a:pPr lvl="1"/>
            <a:r>
              <a:rPr lang="en-GB" sz="2800" dirty="0" smtClean="0"/>
              <a:t>Visitor</a:t>
            </a:r>
          </a:p>
          <a:p>
            <a:pPr lvl="1"/>
            <a:r>
              <a:rPr lang="en-GB" sz="2800" dirty="0" smtClean="0"/>
              <a:t>Null Object</a:t>
            </a:r>
            <a:endParaRPr lang="en-GB" sz="2800" dirty="0"/>
          </a:p>
          <a:p>
            <a:pPr lvl="1"/>
            <a:endParaRPr lang="en-GB" sz="3600" dirty="0"/>
          </a:p>
          <a:p>
            <a:pPr lvl="1"/>
            <a:endParaRPr lang="en-GB" sz="3600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Behavoir</a:t>
            </a:r>
            <a:r>
              <a:rPr lang="es-ES" b="1" i="1" dirty="0" smtClean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r>
              <a:rPr lang="en-GB" b="1" i="1" dirty="0"/>
              <a:t>(GOF)</a:t>
            </a:r>
            <a:endParaRPr lang="es-ES" b="1" i="1" dirty="0"/>
          </a:p>
        </p:txBody>
      </p:sp>
      <p:sp>
        <p:nvSpPr>
          <p:cNvPr id="2" name="Rectángulo 1"/>
          <p:cNvSpPr/>
          <p:nvPr/>
        </p:nvSpPr>
        <p:spPr>
          <a:xfrm>
            <a:off x="5911969" y="150017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>
                <a:latin typeface="Arial" charset="0"/>
              </a:rPr>
              <a:t>“In</a:t>
            </a:r>
            <a:r>
              <a:rPr lang="es-ES_tradnl" sz="2400" b="1" dirty="0">
                <a:latin typeface="Arial" charset="0"/>
              </a:rPr>
              <a:t> software engineering, </a:t>
            </a:r>
            <a:r>
              <a:rPr lang="es-ES_tradnl" sz="2400" b="1" dirty="0" err="1">
                <a:latin typeface="Arial" charset="0"/>
              </a:rPr>
              <a:t>behavioral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design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 are design patterns </a:t>
            </a:r>
            <a:r>
              <a:rPr lang="es-ES_tradnl" sz="2400" b="1" dirty="0" err="1">
                <a:latin typeface="Arial" charset="0"/>
              </a:rPr>
              <a:t>that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identify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common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communication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between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objects</a:t>
            </a:r>
            <a:r>
              <a:rPr lang="es-ES_tradnl" sz="2400" b="1" dirty="0">
                <a:latin typeface="Arial" charset="0"/>
              </a:rPr>
              <a:t> and </a:t>
            </a:r>
            <a:r>
              <a:rPr lang="es-ES_tradnl" sz="2400" b="1" dirty="0" err="1">
                <a:latin typeface="Arial" charset="0"/>
              </a:rPr>
              <a:t>realize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these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. </a:t>
            </a:r>
            <a:r>
              <a:rPr lang="es-ES_tradnl" sz="2400" b="1" dirty="0" err="1">
                <a:latin typeface="Arial" charset="0"/>
              </a:rPr>
              <a:t>By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doing</a:t>
            </a:r>
            <a:r>
              <a:rPr lang="es-ES_tradnl" sz="2400" b="1" dirty="0">
                <a:latin typeface="Arial" charset="0"/>
              </a:rPr>
              <a:t> so, </a:t>
            </a:r>
            <a:r>
              <a:rPr lang="es-ES_tradnl" sz="2400" b="1" dirty="0" err="1">
                <a:latin typeface="Arial" charset="0"/>
              </a:rPr>
              <a:t>these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patterns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increase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flexibility</a:t>
            </a:r>
            <a:r>
              <a:rPr lang="es-ES_tradnl" sz="2400" b="1" dirty="0">
                <a:latin typeface="Arial" charset="0"/>
              </a:rPr>
              <a:t> in </a:t>
            </a:r>
            <a:r>
              <a:rPr lang="es-ES_tradnl" sz="2400" b="1" dirty="0" err="1">
                <a:latin typeface="Arial" charset="0"/>
              </a:rPr>
              <a:t>carrying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out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this</a:t>
            </a:r>
            <a:r>
              <a:rPr lang="es-ES_tradnl" sz="2400" b="1" dirty="0">
                <a:latin typeface="Arial" charset="0"/>
              </a:rPr>
              <a:t> </a:t>
            </a:r>
            <a:r>
              <a:rPr lang="es-ES_tradnl" sz="2400" b="1" dirty="0" err="1">
                <a:latin typeface="Arial" charset="0"/>
              </a:rPr>
              <a:t>communication</a:t>
            </a:r>
            <a:r>
              <a:rPr lang="es-ES_tradnl" sz="2400" b="1" dirty="0" smtClean="0">
                <a:latin typeface="Arial" charset="0"/>
              </a:rPr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5924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 smtClean="0"/>
              <a:t>Bibliography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38199" y="1443841"/>
            <a:ext cx="1123526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2"/>
              </a:rPr>
              <a:t>https://sourcemaking.com/design_patterns</a:t>
            </a:r>
            <a:endParaRPr lang="es-ES" dirty="0"/>
          </a:p>
          <a:p>
            <a:r>
              <a:rPr lang="es-ES" u="sng" dirty="0">
                <a:hlinkClick r:id="rId3"/>
              </a:rPr>
              <a:t>https://www.genbetadev.com/metodologias-de-programacion/patrones-de-diseno-que-son-y-por-que-debes-usarlos</a:t>
            </a:r>
            <a:endParaRPr lang="es-ES" dirty="0"/>
          </a:p>
          <a:p>
            <a:r>
              <a:rPr lang="es-ES" u="sng" dirty="0">
                <a:hlinkClick r:id="rId4"/>
              </a:rPr>
              <a:t>https://msdn.microsoft.com/es-es/library/bb972240.aspx</a:t>
            </a:r>
            <a:endParaRPr lang="es-ES" dirty="0"/>
          </a:p>
          <a:p>
            <a:r>
              <a:rPr lang="es-ES" u="sng" dirty="0">
                <a:hlinkClick r:id="rId5"/>
              </a:rPr>
              <a:t>https://www.fdi.ucm.es/profesor/jpavon/poo/2.14PDOO.pdf</a:t>
            </a:r>
            <a:endParaRPr lang="es-ES" dirty="0"/>
          </a:p>
          <a:p>
            <a:r>
              <a:rPr lang="es-ES" u="sng" dirty="0">
                <a:hlinkClick r:id="rId6"/>
              </a:rPr>
              <a:t>http://c2.com/doc/oopsla87.html</a:t>
            </a:r>
            <a:endParaRPr lang="es-ES" dirty="0"/>
          </a:p>
          <a:p>
            <a:r>
              <a:rPr lang="es-ES" u="sng" dirty="0">
                <a:hlinkClick r:id="rId7"/>
              </a:rPr>
              <a:t>http://www.buyya.com/254/Patterns/</a:t>
            </a:r>
            <a:endParaRPr lang="es-ES" dirty="0"/>
          </a:p>
          <a:p>
            <a:r>
              <a:rPr lang="es-ES" u="sng" dirty="0">
                <a:hlinkClick r:id="rId8"/>
              </a:rPr>
              <a:t>https://en.wikipedia.org/wiki/Software_design_pattern</a:t>
            </a:r>
            <a:endParaRPr lang="es-ES" u="sng" dirty="0"/>
          </a:p>
          <a:p>
            <a:r>
              <a:rPr lang="es-ES" dirty="0">
                <a:hlinkClick r:id="rId9"/>
              </a:rPr>
              <a:t>http://www.oodesign.com/</a:t>
            </a:r>
            <a:endParaRPr lang="es-ES" dirty="0"/>
          </a:p>
          <a:p>
            <a:r>
              <a:rPr lang="es-ES" dirty="0">
                <a:hlinkClick r:id="rId10"/>
              </a:rPr>
              <a:t>https://dzone.com/articles/design-patterns-abstract-factory</a:t>
            </a:r>
            <a:endParaRPr lang="es-ES" dirty="0"/>
          </a:p>
          <a:p>
            <a:r>
              <a:rPr lang="es-ES" dirty="0">
                <a:hlinkClick r:id="rId11"/>
              </a:rPr>
              <a:t>https://sourcemaking.com/design_patterns/builder/java/2</a:t>
            </a:r>
            <a:endParaRPr lang="es-ES" dirty="0"/>
          </a:p>
          <a:p>
            <a:r>
              <a:rPr lang="es-ES" dirty="0">
                <a:hlinkClick r:id="rId12"/>
              </a:rPr>
              <a:t>https://www.tutorialspoint.com/design_pattern/adapter_pattern.htm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3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i="1" dirty="0" err="1" smtClean="0"/>
              <a:t>Thanks</a:t>
            </a:r>
            <a:r>
              <a:rPr lang="es-ES" b="1" i="1" dirty="0" smtClean="0"/>
              <a:t> </a:t>
            </a:r>
            <a:r>
              <a:rPr lang="es-ES" b="1" i="1" dirty="0" err="1" smtClean="0"/>
              <a:t>for</a:t>
            </a:r>
            <a:r>
              <a:rPr lang="es-ES" b="1" i="1" dirty="0" smtClean="0"/>
              <a:t> </a:t>
            </a:r>
            <a:r>
              <a:rPr lang="es-ES" b="1" i="1" dirty="0" err="1" smtClean="0"/>
              <a:t>your</a:t>
            </a:r>
            <a:r>
              <a:rPr lang="es-ES" b="1" i="1" dirty="0" smtClean="0"/>
              <a:t> </a:t>
            </a:r>
            <a:r>
              <a:rPr lang="es-ES" b="1" i="1" dirty="0" err="1" smtClean="0"/>
              <a:t>attention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57" y="1417638"/>
            <a:ext cx="5820085" cy="5167312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0299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goals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7817"/>
            <a:ext cx="10233800" cy="4351338"/>
          </a:xfrm>
        </p:spPr>
        <p:txBody>
          <a:bodyPr>
            <a:normAutofit/>
          </a:bodyPr>
          <a:lstStyle/>
          <a:p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allow</a:t>
            </a:r>
            <a:r>
              <a:rPr lang="es-ES_tradnl" dirty="0"/>
              <a:t>:</a:t>
            </a:r>
            <a:endParaRPr lang="es-ES" dirty="0"/>
          </a:p>
          <a:p>
            <a:pPr lvl="0"/>
            <a:r>
              <a:rPr lang="es-ES_tradnl" dirty="0" err="1"/>
              <a:t>Provide</a:t>
            </a:r>
            <a:r>
              <a:rPr lang="es-ES_tradnl" dirty="0"/>
              <a:t> catalogue of reusables </a:t>
            </a:r>
            <a:r>
              <a:rPr lang="es-ES_tradnl" dirty="0" err="1"/>
              <a:t>elements</a:t>
            </a:r>
            <a:r>
              <a:rPr lang="es-ES_tradnl" dirty="0"/>
              <a:t>  in </a:t>
            </a:r>
            <a:r>
              <a:rPr lang="es-ES_tradnl" dirty="0" err="1"/>
              <a:t>the</a:t>
            </a:r>
            <a:r>
              <a:rPr lang="es-ES_tradnl" dirty="0"/>
              <a:t> software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.</a:t>
            </a:r>
            <a:endParaRPr lang="es-ES" dirty="0"/>
          </a:p>
          <a:p>
            <a:pPr lvl="0"/>
            <a:r>
              <a:rPr lang="es-ES_tradnl" dirty="0" err="1"/>
              <a:t>Avoid</a:t>
            </a:r>
            <a:r>
              <a:rPr lang="es-ES_tradnl" dirty="0"/>
              <a:t> </a:t>
            </a:r>
            <a:r>
              <a:rPr lang="es-ES_tradnl" dirty="0" err="1"/>
              <a:t>repetition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solution</a:t>
            </a:r>
            <a:r>
              <a:rPr lang="es-ES_tradnl" dirty="0"/>
              <a:t> </a:t>
            </a:r>
            <a:r>
              <a:rPr lang="es-ES_tradnl" dirty="0" err="1"/>
              <a:t>search</a:t>
            </a:r>
            <a:r>
              <a:rPr lang="es-ES_tradnl" dirty="0"/>
              <a:t> to </a:t>
            </a:r>
            <a:r>
              <a:rPr lang="es-ES_tradnl" dirty="0" err="1"/>
              <a:t>problems</a:t>
            </a:r>
            <a:r>
              <a:rPr lang="es-ES_tradnl" dirty="0"/>
              <a:t> </a:t>
            </a:r>
            <a:r>
              <a:rPr lang="es-ES_tradnl" dirty="0" err="1"/>
              <a:t>already</a:t>
            </a:r>
            <a:r>
              <a:rPr lang="es-ES_tradnl" dirty="0"/>
              <a:t> </a:t>
            </a:r>
            <a:r>
              <a:rPr lang="es-ES_tradnl" dirty="0" err="1"/>
              <a:t>known</a:t>
            </a:r>
            <a:r>
              <a:rPr lang="es-ES_tradnl" dirty="0"/>
              <a:t> and </a:t>
            </a:r>
            <a:r>
              <a:rPr lang="es-ES_tradnl" dirty="0" err="1"/>
              <a:t>previously</a:t>
            </a:r>
            <a:r>
              <a:rPr lang="es-ES_tradnl" dirty="0"/>
              <a:t> </a:t>
            </a:r>
            <a:r>
              <a:rPr lang="es-ES_tradnl" dirty="0" err="1"/>
              <a:t>solved</a:t>
            </a:r>
            <a:r>
              <a:rPr lang="es-ES_tradnl" dirty="0"/>
              <a:t>.</a:t>
            </a:r>
          </a:p>
          <a:p>
            <a:pPr lvl="0"/>
            <a:r>
              <a:rPr lang="es-ES" dirty="0" err="1"/>
              <a:t>Formalize</a:t>
            </a:r>
            <a:r>
              <a:rPr lang="es-ES" dirty="0"/>
              <a:t> a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vocabulary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designers</a:t>
            </a:r>
            <a:r>
              <a:rPr lang="es-ES" dirty="0"/>
              <a:t>.</a:t>
            </a:r>
          </a:p>
          <a:p>
            <a:pPr lvl="0"/>
            <a:r>
              <a:rPr lang="es-ES" dirty="0" err="1"/>
              <a:t>Standardize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done.</a:t>
            </a:r>
          </a:p>
          <a:p>
            <a:pPr lvl="0"/>
            <a:r>
              <a:rPr lang="es-ES_tradnl" dirty="0" err="1"/>
              <a:t>Facilitate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learning</a:t>
            </a:r>
            <a:r>
              <a:rPr lang="es-ES_tradnl" dirty="0"/>
              <a:t> of new </a:t>
            </a:r>
            <a:r>
              <a:rPr lang="es-ES_tradnl" dirty="0" err="1"/>
              <a:t>generation</a:t>
            </a:r>
            <a:r>
              <a:rPr lang="es-ES_tradnl" dirty="0"/>
              <a:t> of </a:t>
            </a:r>
            <a:r>
              <a:rPr lang="es-ES_tradnl" dirty="0" err="1"/>
              <a:t>designers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condensing</a:t>
            </a:r>
            <a:r>
              <a:rPr lang="es-ES_tradnl" dirty="0"/>
              <a:t> </a:t>
            </a:r>
            <a:r>
              <a:rPr lang="es-ES_tradnl" dirty="0" err="1"/>
              <a:t>existing</a:t>
            </a:r>
            <a:r>
              <a:rPr lang="es-ES_tradnl" dirty="0"/>
              <a:t> </a:t>
            </a:r>
            <a:r>
              <a:rPr lang="es-ES_tradnl" dirty="0" err="1"/>
              <a:t>knowledge</a:t>
            </a:r>
            <a:r>
              <a:rPr lang="es-ES_tradnl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07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categories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/>
              <a:t>Architecture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</a:t>
            </a:r>
            <a:r>
              <a:rPr lang="es-ES" dirty="0" err="1"/>
              <a:t>organizational</a:t>
            </a:r>
            <a:r>
              <a:rPr lang="es-ES" dirty="0"/>
              <a:t> </a:t>
            </a:r>
            <a:r>
              <a:rPr lang="es-ES" dirty="0" err="1"/>
              <a:t>scheme</a:t>
            </a:r>
            <a:r>
              <a:rPr lang="es-ES" dirty="0"/>
              <a:t> in software</a:t>
            </a:r>
          </a:p>
          <a:p>
            <a:r>
              <a:rPr lang="es-ES" b="1" dirty="0" err="1"/>
              <a:t>Design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r>
              <a:rPr lang="es-ES" dirty="0"/>
              <a:t>: </a:t>
            </a:r>
            <a:r>
              <a:rPr lang="es-ES_tradnl" dirty="0" err="1"/>
              <a:t>Provide</a:t>
            </a:r>
            <a:r>
              <a:rPr lang="es-ES_tradnl" dirty="0"/>
              <a:t> a </a:t>
            </a:r>
            <a:r>
              <a:rPr lang="es-ES_tradnl" dirty="0" err="1"/>
              <a:t>scheme</a:t>
            </a:r>
            <a:r>
              <a:rPr lang="es-ES_tradnl" dirty="0"/>
              <a:t> to define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structures</a:t>
            </a:r>
            <a:r>
              <a:rPr lang="es-ES_tradnl" dirty="0"/>
              <a:t> in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relations</a:t>
            </a:r>
            <a:r>
              <a:rPr lang="es-ES_tradnl" dirty="0"/>
              <a:t> to </a:t>
            </a:r>
            <a:r>
              <a:rPr lang="es-ES_tradnl" dirty="0" err="1"/>
              <a:t>build</a:t>
            </a:r>
            <a:r>
              <a:rPr lang="es-ES_tradnl" dirty="0"/>
              <a:t> software.</a:t>
            </a:r>
          </a:p>
          <a:p>
            <a:r>
              <a:rPr lang="es-ES_tradnl" b="1" dirty="0" err="1"/>
              <a:t>Dialects</a:t>
            </a:r>
            <a:r>
              <a:rPr lang="es-ES_tradnl" dirty="0"/>
              <a:t>: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level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a </a:t>
            </a:r>
            <a:r>
              <a:rPr lang="es-ES_tradnl" dirty="0" err="1"/>
              <a:t>programming</a:t>
            </a:r>
            <a:r>
              <a:rPr lang="es-ES_tradnl" dirty="0"/>
              <a:t> </a:t>
            </a:r>
            <a:r>
              <a:rPr lang="es-ES_tradnl" dirty="0" err="1"/>
              <a:t>language</a:t>
            </a:r>
            <a:r>
              <a:rPr lang="es-ES_tradnl" dirty="0"/>
              <a:t> of </a:t>
            </a:r>
            <a:r>
              <a:rPr lang="es-ES_tradnl" dirty="0" err="1"/>
              <a:t>specific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r>
              <a:rPr lang="es-ES_tradnl" dirty="0"/>
              <a:t>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21979" y="4699635"/>
            <a:ext cx="116298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000" b="1" dirty="0" smtClean="0">
                <a:latin typeface="Arial" charset="0"/>
              </a:rPr>
              <a:t>“</a:t>
            </a:r>
            <a:r>
              <a:rPr lang="es-ES_tradnl" sz="2000" b="1" dirty="0" err="1" smtClean="0">
                <a:latin typeface="Arial" charset="0"/>
              </a:rPr>
              <a:t>Efforts</a:t>
            </a:r>
            <a:r>
              <a:rPr lang="es-ES_tradnl" sz="2000" b="1" dirty="0" smtClean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have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also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been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made</a:t>
            </a:r>
            <a:r>
              <a:rPr lang="es-ES_tradnl" sz="2000" b="1" dirty="0">
                <a:latin typeface="Arial" charset="0"/>
              </a:rPr>
              <a:t> to </a:t>
            </a:r>
            <a:r>
              <a:rPr lang="es-ES_tradnl" sz="2000" b="1" dirty="0" err="1">
                <a:latin typeface="Arial" charset="0"/>
              </a:rPr>
              <a:t>codify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 in particular </a:t>
            </a:r>
            <a:r>
              <a:rPr lang="es-ES_tradnl" sz="2000" b="1" dirty="0" err="1">
                <a:latin typeface="Arial" charset="0"/>
              </a:rPr>
              <a:t>domains</a:t>
            </a:r>
            <a:r>
              <a:rPr lang="es-ES_tradnl" sz="2000" b="1" dirty="0">
                <a:latin typeface="Arial" charset="0"/>
              </a:rPr>
              <a:t>, </a:t>
            </a:r>
            <a:r>
              <a:rPr lang="es-ES_tradnl" sz="2000" b="1" dirty="0" err="1">
                <a:latin typeface="Arial" charset="0"/>
              </a:rPr>
              <a:t>including</a:t>
            </a:r>
            <a:r>
              <a:rPr lang="es-ES_tradnl" sz="2000" b="1" dirty="0">
                <a:latin typeface="Arial" charset="0"/>
              </a:rPr>
              <a:t> use of </a:t>
            </a:r>
            <a:r>
              <a:rPr lang="es-ES_tradnl" sz="2000" b="1" dirty="0" err="1">
                <a:latin typeface="Arial" charset="0"/>
              </a:rPr>
              <a:t>existing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 as </a:t>
            </a:r>
            <a:r>
              <a:rPr lang="es-ES_tradnl" sz="2000" b="1" dirty="0" err="1">
                <a:latin typeface="Arial" charset="0"/>
              </a:rPr>
              <a:t>well</a:t>
            </a:r>
            <a:r>
              <a:rPr lang="es-ES_tradnl" sz="2000" b="1" dirty="0">
                <a:latin typeface="Arial" charset="0"/>
              </a:rPr>
              <a:t> as </a:t>
            </a:r>
            <a:r>
              <a:rPr lang="es-ES_tradnl" sz="2000" b="1" dirty="0" err="1">
                <a:latin typeface="Arial" charset="0"/>
              </a:rPr>
              <a:t>domain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specific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>
                <a:latin typeface="Arial" charset="0"/>
              </a:rPr>
              <a:t>. </a:t>
            </a:r>
            <a:r>
              <a:rPr lang="es-ES_tradnl" sz="2000" b="1" dirty="0" err="1">
                <a:latin typeface="Arial" charset="0"/>
              </a:rPr>
              <a:t>Examples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include</a:t>
            </a:r>
            <a:r>
              <a:rPr lang="es-ES_tradnl" sz="2000" b="1" dirty="0">
                <a:latin typeface="Arial" charset="0"/>
              </a:rPr>
              <a:t> user interface 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information visualization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</a:t>
            </a:r>
            <a:r>
              <a:rPr lang="es-ES_tradnl" sz="2000" b="1" dirty="0" err="1">
                <a:latin typeface="Arial" charset="0"/>
              </a:rPr>
              <a:t>secure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design</a:t>
            </a:r>
            <a:r>
              <a:rPr lang="es-ES_tradnl" sz="2000" b="1" dirty="0" smtClean="0">
                <a:latin typeface="Arial" charset="0"/>
              </a:rPr>
              <a:t>,</a:t>
            </a:r>
            <a:r>
              <a:rPr lang="es-ES_tradnl" sz="2000" b="1" dirty="0">
                <a:latin typeface="Arial" charset="0"/>
              </a:rPr>
              <a:t> "</a:t>
            </a:r>
            <a:r>
              <a:rPr lang="es-ES_tradnl" sz="2000" b="1" dirty="0" err="1">
                <a:latin typeface="Arial" charset="0"/>
              </a:rPr>
              <a:t>secure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usability</a:t>
            </a:r>
            <a:r>
              <a:rPr lang="es-ES_tradnl" sz="2000" b="1" dirty="0" smtClean="0">
                <a:latin typeface="Arial" charset="0"/>
              </a:rPr>
              <a:t>",</a:t>
            </a:r>
            <a:r>
              <a:rPr lang="es-ES_tradnl" sz="2000" b="1" dirty="0">
                <a:latin typeface="Arial" charset="0"/>
              </a:rPr>
              <a:t> Web </a:t>
            </a:r>
            <a:r>
              <a:rPr lang="es-ES_tradnl" sz="2000" b="1" dirty="0" err="1" smtClean="0">
                <a:latin typeface="Arial" charset="0"/>
              </a:rPr>
              <a:t>design</a:t>
            </a:r>
            <a:r>
              <a:rPr lang="es-ES_tradnl" sz="2000" b="1" dirty="0">
                <a:latin typeface="Arial" charset="0"/>
              </a:rPr>
              <a:t> and </a:t>
            </a:r>
            <a:r>
              <a:rPr lang="es-ES_tradnl" sz="2000" b="1" dirty="0" err="1">
                <a:latin typeface="Arial" charset="0"/>
              </a:rPr>
              <a:t>business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model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 smtClean="0">
                <a:latin typeface="Arial" charset="0"/>
              </a:rPr>
              <a:t>design</a:t>
            </a:r>
            <a:r>
              <a:rPr lang="es-ES_tradnl" sz="2000" b="1" dirty="0" smtClean="0">
                <a:latin typeface="Arial" charset="0"/>
              </a:rPr>
              <a:t>. </a:t>
            </a:r>
            <a:r>
              <a:rPr lang="es-ES_tradnl" sz="2000" b="1" dirty="0" err="1" smtClean="0">
                <a:latin typeface="Arial" charset="0"/>
              </a:rPr>
              <a:t>The</a:t>
            </a:r>
            <a:r>
              <a:rPr lang="es-ES_tradnl" sz="2000" b="1" dirty="0" smtClean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annual</a:t>
            </a:r>
            <a:r>
              <a:rPr lang="es-ES_tradnl" sz="2000" b="1" dirty="0">
                <a:latin typeface="Arial" charset="0"/>
              </a:rPr>
              <a:t> Pattern Languages of Programming </a:t>
            </a:r>
            <a:r>
              <a:rPr lang="es-ES_tradnl" sz="2000" b="1" dirty="0" err="1">
                <a:latin typeface="Arial" charset="0"/>
              </a:rPr>
              <a:t>Conference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 smtClean="0">
                <a:latin typeface="Arial" charset="0"/>
              </a:rPr>
              <a:t>proceedings</a:t>
            </a:r>
            <a:r>
              <a:rPr lang="es-ES_tradnl" sz="2000" b="1" dirty="0">
                <a:latin typeface="Arial" charset="0"/>
              </a:rPr>
              <a:t> </a:t>
            </a:r>
            <a:r>
              <a:rPr lang="es-ES_tradnl" sz="2000" b="1" dirty="0" err="1">
                <a:latin typeface="Arial" charset="0"/>
              </a:rPr>
              <a:t>include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many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examples</a:t>
            </a:r>
            <a:r>
              <a:rPr lang="es-ES_tradnl" sz="2000" b="1" dirty="0">
                <a:latin typeface="Arial" charset="0"/>
              </a:rPr>
              <a:t> of </a:t>
            </a:r>
            <a:r>
              <a:rPr lang="es-ES_tradnl" sz="2000" b="1" dirty="0" err="1">
                <a:latin typeface="Arial" charset="0"/>
              </a:rPr>
              <a:t>domain-specific</a:t>
            </a:r>
            <a:r>
              <a:rPr lang="es-ES_tradnl" sz="2000" b="1" dirty="0">
                <a:latin typeface="Arial" charset="0"/>
              </a:rPr>
              <a:t> </a:t>
            </a:r>
            <a:r>
              <a:rPr lang="es-ES_tradnl" sz="2000" b="1" dirty="0" err="1">
                <a:latin typeface="Arial" charset="0"/>
              </a:rPr>
              <a:t>patterns</a:t>
            </a:r>
            <a:r>
              <a:rPr lang="es-ES_tradnl" sz="2000" b="1" dirty="0" smtClean="0">
                <a:latin typeface="Arial" charset="0"/>
              </a:rPr>
              <a:t>.”</a:t>
            </a:r>
            <a:endParaRPr lang="es-ES_tradnl" sz="2000" b="1" i="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6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Pattern</a:t>
            </a:r>
            <a:r>
              <a:rPr lang="es-ES" b="1" i="1" dirty="0"/>
              <a:t> </a:t>
            </a:r>
            <a:r>
              <a:rPr lang="es-ES" b="1" i="1" dirty="0" err="1"/>
              <a:t>templates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36518"/>
            <a:ext cx="10233800" cy="4351338"/>
          </a:xfrm>
        </p:spPr>
        <p:txBody>
          <a:bodyPr>
            <a:normAutofit fontScale="77500" lnSpcReduction="20000"/>
          </a:bodyPr>
          <a:lstStyle/>
          <a:p>
            <a:r>
              <a:rPr lang="es-ES" b="1" i="1" u="sng" dirty="0" err="1"/>
              <a:t>Pattern</a:t>
            </a:r>
            <a:r>
              <a:rPr lang="es-ES" b="1" i="1" u="sng" dirty="0"/>
              <a:t> </a:t>
            </a:r>
            <a:r>
              <a:rPr lang="es-ES" b="1" i="1" u="sng" dirty="0" err="1"/>
              <a:t>name</a:t>
            </a:r>
            <a:r>
              <a:rPr lang="es-ES" b="1" dirty="0"/>
              <a:t>: </a:t>
            </a:r>
            <a:r>
              <a:rPr lang="es-ES" sz="2600" dirty="0"/>
              <a:t>Standard </a:t>
            </a:r>
            <a:r>
              <a:rPr lang="es-ES" sz="2600" dirty="0" err="1"/>
              <a:t>name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recognized</a:t>
            </a:r>
            <a:r>
              <a:rPr lang="es-ES" sz="2600" dirty="0"/>
              <a:t> </a:t>
            </a:r>
            <a:r>
              <a:rPr lang="es-ES" sz="2600" dirty="0" err="1"/>
              <a:t>by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comunity</a:t>
            </a:r>
            <a:endParaRPr lang="es-ES" sz="2600" dirty="0"/>
          </a:p>
          <a:p>
            <a:r>
              <a:rPr lang="es-ES" b="1" i="1" u="sng" dirty="0" err="1"/>
              <a:t>Patter</a:t>
            </a:r>
            <a:r>
              <a:rPr lang="es-ES" b="1" i="1" u="sng" dirty="0"/>
              <a:t> </a:t>
            </a:r>
            <a:r>
              <a:rPr lang="es-ES" b="1" i="1" u="sng" dirty="0" err="1"/>
              <a:t>category</a:t>
            </a:r>
            <a:r>
              <a:rPr lang="es-ES" dirty="0"/>
              <a:t>: </a:t>
            </a:r>
            <a:r>
              <a:rPr lang="es-ES" sz="2600" dirty="0" err="1"/>
              <a:t>creational</a:t>
            </a:r>
            <a:r>
              <a:rPr lang="es-ES" sz="2600" dirty="0"/>
              <a:t>, </a:t>
            </a:r>
            <a:r>
              <a:rPr lang="es-ES" sz="2600" dirty="0" err="1"/>
              <a:t>structural</a:t>
            </a:r>
            <a:r>
              <a:rPr lang="es-ES" sz="2600" dirty="0"/>
              <a:t> </a:t>
            </a:r>
            <a:r>
              <a:rPr lang="es-ES" sz="2600" dirty="0" err="1"/>
              <a:t>or</a:t>
            </a:r>
            <a:r>
              <a:rPr lang="es-ES" sz="2600" dirty="0"/>
              <a:t> </a:t>
            </a:r>
            <a:r>
              <a:rPr lang="es-ES" sz="2600" dirty="0" err="1"/>
              <a:t>behaviour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Intention</a:t>
            </a:r>
            <a:r>
              <a:rPr lang="es-ES" dirty="0"/>
              <a:t>: </a:t>
            </a:r>
            <a:r>
              <a:rPr lang="es-ES" sz="2600" dirty="0" err="1"/>
              <a:t>What</a:t>
            </a:r>
            <a:r>
              <a:rPr lang="es-ES" sz="2600" dirty="0"/>
              <a:t> problema </a:t>
            </a:r>
            <a:r>
              <a:rPr lang="es-ES" sz="2600" dirty="0" err="1"/>
              <a:t>does</a:t>
            </a:r>
            <a:r>
              <a:rPr lang="es-ES" sz="2600" dirty="0"/>
              <a:t> </a:t>
            </a:r>
            <a:r>
              <a:rPr lang="es-ES" sz="2600" dirty="0" err="1"/>
              <a:t>it</a:t>
            </a:r>
            <a:r>
              <a:rPr lang="es-ES" sz="2600" dirty="0"/>
              <a:t> </a:t>
            </a:r>
            <a:r>
              <a:rPr lang="es-ES" sz="2600" dirty="0" err="1"/>
              <a:t>solve</a:t>
            </a:r>
            <a:r>
              <a:rPr lang="es-ES" sz="2600" dirty="0"/>
              <a:t>?</a:t>
            </a:r>
          </a:p>
          <a:p>
            <a:r>
              <a:rPr lang="es-ES" b="1" i="1" u="sng" dirty="0" err="1"/>
              <a:t>Motivation</a:t>
            </a:r>
            <a:r>
              <a:rPr lang="es-ES" dirty="0"/>
              <a:t>: </a:t>
            </a:r>
            <a:r>
              <a:rPr lang="es-ES" sz="2600" dirty="0" err="1"/>
              <a:t>Scenario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example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Aplicability</a:t>
            </a:r>
            <a:r>
              <a:rPr lang="es-ES" dirty="0"/>
              <a:t>: </a:t>
            </a:r>
            <a:r>
              <a:rPr lang="es-ES" sz="2600" dirty="0" err="1"/>
              <a:t>Common</a:t>
            </a:r>
            <a:r>
              <a:rPr lang="es-ES" sz="2600" dirty="0"/>
              <a:t> uses and </a:t>
            </a:r>
            <a:r>
              <a:rPr lang="es-ES" sz="2600" dirty="0" err="1"/>
              <a:t>criteria</a:t>
            </a:r>
            <a:r>
              <a:rPr lang="es-ES" sz="2600" dirty="0"/>
              <a:t> to </a:t>
            </a:r>
            <a:r>
              <a:rPr lang="es-ES" sz="2600" dirty="0" err="1"/>
              <a:t>apply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sz="2600" b="1" u="sng" dirty="0" err="1"/>
              <a:t>Participants</a:t>
            </a:r>
            <a:r>
              <a:rPr lang="es-ES" sz="2600" b="1" u="sng" dirty="0"/>
              <a:t>: </a:t>
            </a:r>
            <a:r>
              <a:rPr lang="es-ES" sz="2600" dirty="0" err="1"/>
              <a:t>Specify</a:t>
            </a:r>
            <a:r>
              <a:rPr lang="es-ES" sz="2600" dirty="0"/>
              <a:t> and </a:t>
            </a:r>
            <a:r>
              <a:rPr lang="es-ES" sz="2600" dirty="0" err="1"/>
              <a:t>enumerate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abstract</a:t>
            </a:r>
            <a:r>
              <a:rPr lang="es-ES" sz="2600" dirty="0"/>
              <a:t> </a:t>
            </a:r>
            <a:r>
              <a:rPr lang="es-ES" sz="2600" dirty="0" err="1"/>
              <a:t>entitiesthat</a:t>
            </a:r>
            <a:r>
              <a:rPr lang="es-ES" sz="2600" dirty="0"/>
              <a:t> </a:t>
            </a:r>
            <a:r>
              <a:rPr lang="es-ES" sz="2600" dirty="0" err="1"/>
              <a:t>participate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Structure</a:t>
            </a:r>
            <a:r>
              <a:rPr lang="es-ES" dirty="0"/>
              <a:t>: </a:t>
            </a:r>
            <a:r>
              <a:rPr lang="es-ES" sz="2600" dirty="0" err="1"/>
              <a:t>Diagrams</a:t>
            </a:r>
            <a:r>
              <a:rPr lang="es-ES" sz="2600" dirty="0"/>
              <a:t> and clases to </a:t>
            </a:r>
            <a:r>
              <a:rPr lang="es-ES" sz="2600" dirty="0" err="1"/>
              <a:t>explain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Colaborations</a:t>
            </a:r>
            <a:r>
              <a:rPr lang="es-ES" dirty="0"/>
              <a:t>: </a:t>
            </a:r>
            <a:r>
              <a:rPr lang="es-ES" dirty="0" err="1"/>
              <a:t>Explanation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interrelations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participants</a:t>
            </a:r>
            <a:r>
              <a:rPr lang="es-ES" dirty="0"/>
              <a:t>.</a:t>
            </a:r>
          </a:p>
          <a:p>
            <a:r>
              <a:rPr lang="es-ES" b="1" i="1" u="sng" dirty="0" err="1"/>
              <a:t>Consecuencies</a:t>
            </a:r>
            <a:r>
              <a:rPr lang="es-ES" dirty="0"/>
              <a:t>: </a:t>
            </a:r>
            <a:r>
              <a:rPr lang="es-ES" sz="2600" dirty="0"/>
              <a:t>Positive and </a:t>
            </a:r>
            <a:r>
              <a:rPr lang="es-ES" sz="2600" dirty="0" err="1"/>
              <a:t>negatives</a:t>
            </a:r>
            <a:r>
              <a:rPr lang="es-ES" sz="2600" dirty="0"/>
              <a:t> </a:t>
            </a:r>
            <a:r>
              <a:rPr lang="es-ES" sz="2600" dirty="0" err="1"/>
              <a:t>consecuencies</a:t>
            </a:r>
            <a:r>
              <a:rPr lang="es-ES" sz="2600" dirty="0"/>
              <a:t> of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application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Implementation</a:t>
            </a:r>
            <a:r>
              <a:rPr lang="es-ES" dirty="0"/>
              <a:t>: </a:t>
            </a:r>
            <a:r>
              <a:rPr lang="es-ES" sz="2600" dirty="0" err="1"/>
              <a:t>Appropiate</a:t>
            </a:r>
            <a:r>
              <a:rPr lang="es-ES" sz="2600" dirty="0"/>
              <a:t> </a:t>
            </a:r>
            <a:r>
              <a:rPr lang="es-ES" sz="2600" dirty="0" err="1"/>
              <a:t>comentaries</a:t>
            </a:r>
            <a:r>
              <a:rPr lang="es-ES" sz="2600" dirty="0"/>
              <a:t> and </a:t>
            </a:r>
            <a:r>
              <a:rPr lang="es-ES" sz="2600" dirty="0" err="1"/>
              <a:t>tecniques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Example</a:t>
            </a:r>
            <a:r>
              <a:rPr lang="es-ES" b="1" i="1" u="sng" dirty="0"/>
              <a:t> </a:t>
            </a:r>
            <a:r>
              <a:rPr lang="es-ES" b="1" i="1" u="sng" dirty="0" err="1"/>
              <a:t>codes</a:t>
            </a:r>
            <a:r>
              <a:rPr lang="es-ES" dirty="0"/>
              <a:t>: </a:t>
            </a:r>
            <a:r>
              <a:rPr lang="es-ES" sz="2600" dirty="0" err="1"/>
              <a:t>Source</a:t>
            </a:r>
            <a:r>
              <a:rPr lang="es-ES" sz="2600" dirty="0"/>
              <a:t> </a:t>
            </a:r>
            <a:r>
              <a:rPr lang="es-ES" sz="2600" dirty="0" err="1"/>
              <a:t>code</a:t>
            </a:r>
            <a:r>
              <a:rPr lang="es-ES" sz="2600" dirty="0"/>
              <a:t> </a:t>
            </a:r>
            <a:r>
              <a:rPr lang="es-ES" sz="2600" dirty="0" err="1"/>
              <a:t>for</a:t>
            </a:r>
            <a:r>
              <a:rPr lang="es-ES" sz="2600" dirty="0"/>
              <a:t> </a:t>
            </a:r>
            <a:r>
              <a:rPr lang="es-ES" sz="2600" dirty="0" err="1"/>
              <a:t>the</a:t>
            </a:r>
            <a:r>
              <a:rPr lang="es-ES" sz="2600" dirty="0"/>
              <a:t> </a:t>
            </a:r>
            <a:r>
              <a:rPr lang="es-ES" sz="2600" dirty="0" err="1"/>
              <a:t>pattern</a:t>
            </a:r>
            <a:r>
              <a:rPr lang="es-ES" sz="2600" dirty="0"/>
              <a:t> </a:t>
            </a:r>
            <a:r>
              <a:rPr lang="es-ES" sz="2600" dirty="0" err="1"/>
              <a:t>implementation</a:t>
            </a:r>
            <a:r>
              <a:rPr lang="es-ES" sz="2600" dirty="0"/>
              <a:t>.</a:t>
            </a:r>
          </a:p>
          <a:p>
            <a:r>
              <a:rPr lang="es-ES" b="1" i="1" u="sng" dirty="0" err="1"/>
              <a:t>Known</a:t>
            </a:r>
            <a:r>
              <a:rPr lang="es-ES" b="1" i="1" u="sng" dirty="0"/>
              <a:t> uses</a:t>
            </a:r>
            <a:r>
              <a:rPr lang="es-ES" b="1" dirty="0"/>
              <a:t>.</a:t>
            </a: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26034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 smtClean="0"/>
              <a:t>patterns</a:t>
            </a:r>
            <a:r>
              <a:rPr lang="es-ES" b="1" i="1" dirty="0" smtClean="0"/>
              <a:t> 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7630" y="2317993"/>
            <a:ext cx="5618425" cy="3295015"/>
          </a:xfrm>
        </p:spPr>
        <p:txBody>
          <a:bodyPr>
            <a:normAutofit/>
          </a:bodyPr>
          <a:lstStyle/>
          <a:p>
            <a:r>
              <a:rPr lang="en-US" dirty="0"/>
              <a:t>Design patterns can speed up the development process by providing tested, proven development paradigms. Effective software design requires considering issues that may not become visible until later in the implementation.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55" y="1637002"/>
            <a:ext cx="5618813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i="1" dirty="0" err="1"/>
              <a:t>Design</a:t>
            </a:r>
            <a:r>
              <a:rPr lang="es-ES" b="1" i="1" dirty="0"/>
              <a:t> </a:t>
            </a:r>
            <a:r>
              <a:rPr lang="es-ES" b="1" i="1" dirty="0" err="1"/>
              <a:t>patterns</a:t>
            </a:r>
            <a:r>
              <a:rPr lang="es-ES" b="1" i="1" dirty="0"/>
              <a:t>: </a:t>
            </a:r>
            <a:r>
              <a:rPr lang="es-ES" b="1" i="1" dirty="0" err="1"/>
              <a:t>Types</a:t>
            </a:r>
            <a:endParaRPr lang="es-ES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Creational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solve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instances</a:t>
            </a:r>
            <a:r>
              <a:rPr lang="es-ES" dirty="0"/>
              <a:t> </a:t>
            </a:r>
            <a:r>
              <a:rPr lang="es-ES" dirty="0" err="1"/>
              <a:t>creation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r>
              <a:rPr lang="es-ES" b="1" dirty="0" err="1"/>
              <a:t>Structural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to clases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objects</a:t>
            </a:r>
            <a:r>
              <a:rPr lang="es-ES" dirty="0"/>
              <a:t> </a:t>
            </a:r>
            <a:r>
              <a:rPr lang="es-ES" dirty="0" err="1"/>
              <a:t>composition</a:t>
            </a:r>
            <a:r>
              <a:rPr lang="es-ES" dirty="0"/>
              <a:t>. </a:t>
            </a:r>
          </a:p>
          <a:p>
            <a:pPr lvl="1"/>
            <a:endParaRPr lang="es-ES" dirty="0"/>
          </a:p>
          <a:p>
            <a:r>
              <a:rPr lang="es-ES" b="1" dirty="0" err="1"/>
              <a:t>Behaviour</a:t>
            </a:r>
            <a:r>
              <a:rPr lang="es-ES" b="1" dirty="0"/>
              <a:t> </a:t>
            </a:r>
            <a:r>
              <a:rPr lang="es-ES" b="1" dirty="0" err="1"/>
              <a:t>patterns</a:t>
            </a:r>
            <a:endParaRPr lang="es-ES" b="1" dirty="0"/>
          </a:p>
          <a:p>
            <a:pPr lvl="1"/>
            <a:r>
              <a:rPr lang="es-ES" dirty="0" err="1"/>
              <a:t>Provide</a:t>
            </a:r>
            <a:r>
              <a:rPr lang="es-ES" dirty="0"/>
              <a:t> a </a:t>
            </a:r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responsability</a:t>
            </a:r>
            <a:r>
              <a:rPr lang="es-ES" dirty="0"/>
              <a:t> and </a:t>
            </a:r>
            <a:r>
              <a:rPr lang="es-ES" dirty="0" err="1"/>
              <a:t>interation</a:t>
            </a:r>
            <a:r>
              <a:rPr lang="es-ES" dirty="0"/>
              <a:t> of </a:t>
            </a:r>
            <a:r>
              <a:rPr lang="es-ES" dirty="0" err="1"/>
              <a:t>classes</a:t>
            </a:r>
            <a:r>
              <a:rPr lang="es-ES" dirty="0"/>
              <a:t> and </a:t>
            </a:r>
            <a:r>
              <a:rPr lang="es-ES" dirty="0" err="1"/>
              <a:t>objects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algorithms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09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Creational </a:t>
            </a:r>
            <a:r>
              <a:rPr lang="en-GB" b="1" i="1" dirty="0" smtClean="0"/>
              <a:t>patterns (GOF)</a:t>
            </a:r>
            <a:endParaRPr lang="en-GB" b="1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233800" cy="4351338"/>
          </a:xfrm>
        </p:spPr>
        <p:txBody>
          <a:bodyPr/>
          <a:lstStyle/>
          <a:p>
            <a:r>
              <a:rPr lang="en-GB" b="1" u="sng" dirty="0"/>
              <a:t>Singleton</a:t>
            </a:r>
          </a:p>
          <a:p>
            <a:r>
              <a:rPr lang="en-GB" b="1" u="sng" dirty="0" smtClean="0"/>
              <a:t>Factory </a:t>
            </a:r>
            <a:r>
              <a:rPr lang="en-GB" b="1" u="sng" dirty="0"/>
              <a:t>Method</a:t>
            </a:r>
          </a:p>
          <a:p>
            <a:r>
              <a:rPr lang="en-GB" b="1" u="sng" dirty="0"/>
              <a:t>Abstract factory</a:t>
            </a:r>
          </a:p>
          <a:p>
            <a:r>
              <a:rPr lang="en-GB" b="1" u="sng" dirty="0"/>
              <a:t>Builder</a:t>
            </a:r>
          </a:p>
          <a:p>
            <a:r>
              <a:rPr lang="en-GB" dirty="0" smtClean="0"/>
              <a:t>Prototype</a:t>
            </a:r>
          </a:p>
          <a:p>
            <a:r>
              <a:rPr lang="en-GB" dirty="0" smtClean="0"/>
              <a:t>Object Pool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257800" y="169068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400" b="1" dirty="0" smtClean="0"/>
              <a:t>“In</a:t>
            </a:r>
            <a:r>
              <a:rPr lang="es-ES_tradnl" sz="2400" b="1" dirty="0"/>
              <a:t> software engineering, </a:t>
            </a:r>
            <a:r>
              <a:rPr lang="es-ES_tradnl" sz="2400" b="1" dirty="0" err="1"/>
              <a:t>creational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patterns</a:t>
            </a:r>
            <a:r>
              <a:rPr lang="es-ES_tradnl" sz="2400" b="1" dirty="0"/>
              <a:t> are design patterns </a:t>
            </a:r>
            <a:r>
              <a:rPr lang="es-ES_tradnl" sz="2400" b="1" dirty="0" err="1"/>
              <a:t>that</a:t>
            </a:r>
            <a:r>
              <a:rPr lang="es-ES_tradnl" sz="2400" b="1" dirty="0"/>
              <a:t> </a:t>
            </a:r>
            <a:r>
              <a:rPr lang="es-ES_tradnl" sz="2400" b="1" dirty="0" err="1"/>
              <a:t>deal</a:t>
            </a:r>
            <a:r>
              <a:rPr lang="es-ES_tradnl" sz="2400" b="1" dirty="0"/>
              <a:t> </a:t>
            </a:r>
            <a:r>
              <a:rPr lang="es-ES_tradnl" sz="2400" b="1" dirty="0" err="1"/>
              <a:t>with</a:t>
            </a:r>
            <a:r>
              <a:rPr lang="es-ES_tradnl" sz="2400" b="1" dirty="0"/>
              <a:t> object creation </a:t>
            </a:r>
            <a:r>
              <a:rPr lang="es-ES_tradnl" sz="2400" b="1" dirty="0" err="1"/>
              <a:t>mechanisms</a:t>
            </a:r>
            <a:r>
              <a:rPr lang="es-ES_tradnl" sz="2400" b="1" dirty="0"/>
              <a:t>, </a:t>
            </a:r>
            <a:r>
              <a:rPr lang="es-ES_tradnl" sz="2400" b="1" dirty="0" err="1"/>
              <a:t>trying</a:t>
            </a:r>
            <a:r>
              <a:rPr lang="es-ES_tradnl" sz="2400" b="1" dirty="0"/>
              <a:t> to </a:t>
            </a:r>
            <a:r>
              <a:rPr lang="es-ES_tradnl" sz="2400" b="1" dirty="0" err="1"/>
              <a:t>create</a:t>
            </a:r>
            <a:r>
              <a:rPr lang="es-ES_tradnl" sz="2400" b="1" dirty="0"/>
              <a:t> </a:t>
            </a:r>
            <a:r>
              <a:rPr lang="es-ES_tradnl" sz="2400" b="1" dirty="0" err="1"/>
              <a:t>objects</a:t>
            </a:r>
            <a:r>
              <a:rPr lang="es-ES_tradnl" sz="2400" b="1" dirty="0"/>
              <a:t> in a </a:t>
            </a:r>
            <a:r>
              <a:rPr lang="es-ES_tradnl" sz="2400" b="1" dirty="0" err="1"/>
              <a:t>manner</a:t>
            </a:r>
            <a:r>
              <a:rPr lang="es-ES_tradnl" sz="2400" b="1" dirty="0"/>
              <a:t> </a:t>
            </a:r>
            <a:r>
              <a:rPr lang="es-ES_tradnl" sz="2400" b="1" dirty="0" err="1"/>
              <a:t>suitable</a:t>
            </a:r>
            <a:r>
              <a:rPr lang="es-ES_tradnl" sz="2400" b="1" dirty="0"/>
              <a:t> to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situation</a:t>
            </a:r>
            <a:r>
              <a:rPr lang="es-ES_tradnl" sz="2400" b="1" dirty="0"/>
              <a:t>.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basic</a:t>
            </a:r>
            <a:r>
              <a:rPr lang="es-ES_tradnl" sz="2400" b="1" dirty="0"/>
              <a:t> </a:t>
            </a:r>
            <a:r>
              <a:rPr lang="es-ES_tradnl" sz="2400" b="1" dirty="0" err="1"/>
              <a:t>form</a:t>
            </a:r>
            <a:r>
              <a:rPr lang="es-ES_tradnl" sz="2400" b="1" dirty="0"/>
              <a:t> of </a:t>
            </a:r>
            <a:r>
              <a:rPr lang="es-ES_tradnl" sz="2400" b="1" dirty="0" err="1"/>
              <a:t>object</a:t>
            </a:r>
            <a:r>
              <a:rPr lang="es-ES_tradnl" sz="2400" b="1" dirty="0"/>
              <a:t> </a:t>
            </a:r>
            <a:r>
              <a:rPr lang="es-ES_tradnl" sz="2400" b="1" dirty="0" err="1"/>
              <a:t>creation</a:t>
            </a:r>
            <a:r>
              <a:rPr lang="es-ES_tradnl" sz="2400" b="1" dirty="0"/>
              <a:t> </a:t>
            </a:r>
            <a:r>
              <a:rPr lang="es-ES_tradnl" sz="2400" b="1" dirty="0" err="1"/>
              <a:t>could</a:t>
            </a:r>
            <a:r>
              <a:rPr lang="es-ES_tradnl" sz="2400" b="1" dirty="0"/>
              <a:t> </a:t>
            </a:r>
            <a:r>
              <a:rPr lang="es-ES_tradnl" sz="2400" b="1" dirty="0" err="1"/>
              <a:t>result</a:t>
            </a:r>
            <a:r>
              <a:rPr lang="es-ES_tradnl" sz="2400" b="1" dirty="0"/>
              <a:t> in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problems</a:t>
            </a:r>
            <a:r>
              <a:rPr lang="es-ES_tradnl" sz="2400" b="1" dirty="0"/>
              <a:t> </a:t>
            </a:r>
            <a:r>
              <a:rPr lang="es-ES_tradnl" sz="2400" b="1" dirty="0" err="1"/>
              <a:t>or</a:t>
            </a:r>
            <a:r>
              <a:rPr lang="es-ES_tradnl" sz="2400" b="1" dirty="0"/>
              <a:t> in </a:t>
            </a:r>
            <a:r>
              <a:rPr lang="es-ES_tradnl" sz="2400" b="1" dirty="0" err="1"/>
              <a:t>added</a:t>
            </a:r>
            <a:r>
              <a:rPr lang="es-ES_tradnl" sz="2400" b="1" dirty="0"/>
              <a:t> </a:t>
            </a:r>
            <a:r>
              <a:rPr lang="es-ES_tradnl" sz="2400" b="1" dirty="0" err="1"/>
              <a:t>complexity</a:t>
            </a:r>
            <a:r>
              <a:rPr lang="es-ES_tradnl" sz="2400" b="1" dirty="0"/>
              <a:t> to </a:t>
            </a:r>
            <a:r>
              <a:rPr lang="es-ES_tradnl" sz="2400" b="1" dirty="0" err="1"/>
              <a:t>the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. </a:t>
            </a:r>
            <a:r>
              <a:rPr lang="es-ES_tradnl" sz="2400" b="1" dirty="0" err="1"/>
              <a:t>Creational</a:t>
            </a:r>
            <a:r>
              <a:rPr lang="es-ES_tradnl" sz="2400" b="1" dirty="0"/>
              <a:t> </a:t>
            </a:r>
            <a:r>
              <a:rPr lang="es-ES_tradnl" sz="2400" b="1" dirty="0" err="1"/>
              <a:t>design</a:t>
            </a:r>
            <a:r>
              <a:rPr lang="es-ES_tradnl" sz="2400" b="1" dirty="0"/>
              <a:t> </a:t>
            </a:r>
            <a:r>
              <a:rPr lang="es-ES_tradnl" sz="2400" b="1" dirty="0" err="1"/>
              <a:t>patterns</a:t>
            </a:r>
            <a:r>
              <a:rPr lang="es-ES_tradnl" sz="2400" b="1" dirty="0"/>
              <a:t> </a:t>
            </a:r>
            <a:r>
              <a:rPr lang="es-ES_tradnl" sz="2400" b="1" dirty="0" err="1"/>
              <a:t>solve</a:t>
            </a:r>
            <a:r>
              <a:rPr lang="es-ES_tradnl" sz="2400" b="1" dirty="0"/>
              <a:t> </a:t>
            </a:r>
            <a:r>
              <a:rPr lang="es-ES_tradnl" sz="2400" b="1" dirty="0" err="1"/>
              <a:t>this</a:t>
            </a:r>
            <a:r>
              <a:rPr lang="es-ES_tradnl" sz="2400" b="1" dirty="0"/>
              <a:t> </a:t>
            </a:r>
            <a:r>
              <a:rPr lang="es-ES_tradnl" sz="2400" b="1" dirty="0" err="1"/>
              <a:t>problem</a:t>
            </a:r>
            <a:r>
              <a:rPr lang="es-ES_tradnl" sz="2400" b="1" dirty="0"/>
              <a:t> </a:t>
            </a:r>
            <a:r>
              <a:rPr lang="es-ES_tradnl" sz="2400" b="1" dirty="0" err="1"/>
              <a:t>by</a:t>
            </a:r>
            <a:r>
              <a:rPr lang="es-ES_tradnl" sz="2400" b="1" dirty="0"/>
              <a:t> </a:t>
            </a:r>
            <a:r>
              <a:rPr lang="es-ES_tradnl" sz="2400" b="1" dirty="0" err="1"/>
              <a:t>somehow</a:t>
            </a:r>
            <a:r>
              <a:rPr lang="es-ES_tradnl" sz="2400" b="1" dirty="0"/>
              <a:t> </a:t>
            </a:r>
            <a:r>
              <a:rPr lang="es-ES_tradnl" sz="2400" b="1" dirty="0" err="1"/>
              <a:t>controlling</a:t>
            </a:r>
            <a:r>
              <a:rPr lang="es-ES_tradnl" sz="2400" b="1" dirty="0"/>
              <a:t> </a:t>
            </a:r>
            <a:r>
              <a:rPr lang="es-ES_tradnl" sz="2400" b="1" dirty="0" err="1"/>
              <a:t>this</a:t>
            </a:r>
            <a:r>
              <a:rPr lang="es-ES_tradnl" sz="2400" b="1" dirty="0"/>
              <a:t> </a:t>
            </a:r>
            <a:r>
              <a:rPr lang="es-ES_tradnl" sz="2400" b="1" dirty="0" err="1"/>
              <a:t>object</a:t>
            </a:r>
            <a:r>
              <a:rPr lang="es-ES_tradnl" sz="2400" b="1" dirty="0"/>
              <a:t> </a:t>
            </a:r>
            <a:r>
              <a:rPr lang="es-ES_tradnl" sz="2400" b="1" dirty="0" err="1"/>
              <a:t>creation</a:t>
            </a:r>
            <a:r>
              <a:rPr lang="es-ES_tradnl" sz="2400" b="1" dirty="0" smtClean="0"/>
              <a:t>.”</a:t>
            </a:r>
            <a:endParaRPr lang="es-ES_tradnl" sz="2400" b="1" dirty="0"/>
          </a:p>
        </p:txBody>
      </p:sp>
    </p:spTree>
    <p:extLst>
      <p:ext uri="{BB962C8B-B14F-4D97-AF65-F5344CB8AC3E}">
        <p14:creationId xmlns:p14="http://schemas.microsoft.com/office/powerpoint/2010/main" val="358886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547</TotalTime>
  <Words>1164</Words>
  <Application>Microsoft Macintosh PowerPoint</Application>
  <PresentationFormat>Panorámica</PresentationFormat>
  <Paragraphs>190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Calibri</vt:lpstr>
      <vt:lpstr>Corbel</vt:lpstr>
      <vt:lpstr>Arial</vt:lpstr>
      <vt:lpstr>Profundidad</vt:lpstr>
      <vt:lpstr>Software design pattern</vt:lpstr>
      <vt:lpstr>Content</vt:lpstr>
      <vt:lpstr>Introduction</vt:lpstr>
      <vt:lpstr>Pattern goals</vt:lpstr>
      <vt:lpstr>Pattern categories</vt:lpstr>
      <vt:lpstr>Pattern templates</vt:lpstr>
      <vt:lpstr>Design patterns </vt:lpstr>
      <vt:lpstr>Design patterns: Types</vt:lpstr>
      <vt:lpstr>Creational patterns (GOF)</vt:lpstr>
      <vt:lpstr>Creational patterns: Singleton</vt:lpstr>
      <vt:lpstr>Creational patterns: Singleton</vt:lpstr>
      <vt:lpstr>Creational patterns: Singleton</vt:lpstr>
      <vt:lpstr>Creational patterns: Abstract Factory</vt:lpstr>
      <vt:lpstr>Creational patterns: Abstract Factory</vt:lpstr>
      <vt:lpstr>Creational patterns: Abstract Factory</vt:lpstr>
      <vt:lpstr>Creational patterns: Factory Method</vt:lpstr>
      <vt:lpstr>Creational patterns: Factory Method</vt:lpstr>
      <vt:lpstr>Creational patterns: Factory Method</vt:lpstr>
      <vt:lpstr>Creational patterns: Builder</vt:lpstr>
      <vt:lpstr>Creational patterns: Prototype</vt:lpstr>
      <vt:lpstr>Creational patterns: Object Pool</vt:lpstr>
      <vt:lpstr>Structural patterns (GOF)</vt:lpstr>
      <vt:lpstr>Structural patterns: Adapter</vt:lpstr>
      <vt:lpstr>Structural patterns: Adapter</vt:lpstr>
      <vt:lpstr>Structural patterns: Adapter</vt:lpstr>
      <vt:lpstr>Structural patterns: Bridge</vt:lpstr>
      <vt:lpstr>Structural patterns: Bridge</vt:lpstr>
      <vt:lpstr>Structural patterns: Bridge</vt:lpstr>
      <vt:lpstr>Structural patterns: Decorator</vt:lpstr>
      <vt:lpstr>Structural patterns: Decorator</vt:lpstr>
      <vt:lpstr>Structural patterns: Decorator</vt:lpstr>
      <vt:lpstr>Structural patterns: Composite</vt:lpstr>
      <vt:lpstr>Structural patterns: Flyweight</vt:lpstr>
      <vt:lpstr>Structural patterns: Memento</vt:lpstr>
      <vt:lpstr>Structural patterns: Proxy</vt:lpstr>
      <vt:lpstr>Behavoir patterns (GOF)</vt:lpstr>
      <vt:lpstr>Bibliography</vt:lpstr>
      <vt:lpstr>Thanks for your attention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design pattern</dc:title>
  <dc:creator>Abián Torres Torres</dc:creator>
  <cp:lastModifiedBy>Abián Torres Torres</cp:lastModifiedBy>
  <cp:revision>44</cp:revision>
  <dcterms:created xsi:type="dcterms:W3CDTF">2017-03-16T17:04:10Z</dcterms:created>
  <dcterms:modified xsi:type="dcterms:W3CDTF">2017-03-18T13:23:25Z</dcterms:modified>
</cp:coreProperties>
</file>